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14" r:id="rId6"/>
    <p:sldMasterId id="2147493627" r:id="rId7"/>
  </p:sldMasterIdLst>
  <p:notesMasterIdLst>
    <p:notesMasterId r:id="rId80"/>
  </p:notesMasterIdLst>
  <p:handoutMasterIdLst>
    <p:handoutMasterId r:id="rId81"/>
  </p:handoutMasterIdLst>
  <p:sldIdLst>
    <p:sldId id="854" r:id="rId8"/>
    <p:sldId id="933" r:id="rId9"/>
    <p:sldId id="824" r:id="rId10"/>
    <p:sldId id="826" r:id="rId11"/>
    <p:sldId id="935" r:id="rId12"/>
    <p:sldId id="936" r:id="rId13"/>
    <p:sldId id="937" r:id="rId14"/>
    <p:sldId id="938" r:id="rId15"/>
    <p:sldId id="940" r:id="rId16"/>
    <p:sldId id="941" r:id="rId17"/>
    <p:sldId id="939" r:id="rId18"/>
    <p:sldId id="942" r:id="rId19"/>
    <p:sldId id="943" r:id="rId20"/>
    <p:sldId id="944" r:id="rId21"/>
    <p:sldId id="859" r:id="rId22"/>
    <p:sldId id="860" r:id="rId23"/>
    <p:sldId id="945" r:id="rId24"/>
    <p:sldId id="973" r:id="rId25"/>
    <p:sldId id="954" r:id="rId26"/>
    <p:sldId id="963" r:id="rId27"/>
    <p:sldId id="955" r:id="rId28"/>
    <p:sldId id="956" r:id="rId29"/>
    <p:sldId id="957" r:id="rId30"/>
    <p:sldId id="958" r:id="rId31"/>
    <p:sldId id="959" r:id="rId32"/>
    <p:sldId id="960" r:id="rId33"/>
    <p:sldId id="961" r:id="rId34"/>
    <p:sldId id="962" r:id="rId35"/>
    <p:sldId id="964" r:id="rId36"/>
    <p:sldId id="965" r:id="rId37"/>
    <p:sldId id="966" r:id="rId38"/>
    <p:sldId id="967" r:id="rId39"/>
    <p:sldId id="968" r:id="rId40"/>
    <p:sldId id="969" r:id="rId41"/>
    <p:sldId id="970" r:id="rId42"/>
    <p:sldId id="971" r:id="rId43"/>
    <p:sldId id="972" r:id="rId44"/>
    <p:sldId id="922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62" r:id="rId66"/>
    <p:sldId id="363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974" r:id="rId77"/>
    <p:sldId id="975" r:id="rId78"/>
    <p:sldId id="976" r:id="rId7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08"/>
    <p:restoredTop sz="96793"/>
  </p:normalViewPr>
  <p:slideViewPr>
    <p:cSldViewPr snapToObjects="1">
      <p:cViewPr varScale="1">
        <p:scale>
          <a:sx n="198" d="100"/>
          <a:sy n="198" d="100"/>
        </p:scale>
        <p:origin x="12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1/16/21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6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150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6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8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24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7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88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957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63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78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64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40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5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63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5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6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48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380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98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1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23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691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437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563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2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330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742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803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1/16/21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1/16/21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1/16/21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820342"/>
            <a:ext cx="772751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88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5" r:id="rId1"/>
    <p:sldLayoutId id="2147493616" r:id="rId2"/>
    <p:sldLayoutId id="2147493617" r:id="rId3"/>
    <p:sldLayoutId id="2147493618" r:id="rId4"/>
    <p:sldLayoutId id="2147493619" r:id="rId5"/>
    <p:sldLayoutId id="2147493620" r:id="rId6"/>
    <p:sldLayoutId id="2147493621" r:id="rId7"/>
    <p:sldLayoutId id="2147493622" r:id="rId8"/>
    <p:sldLayoutId id="2147493623" r:id="rId9"/>
    <p:sldLayoutId id="2147493624" r:id="rId10"/>
    <p:sldLayoutId id="2147493625" r:id="rId11"/>
    <p:sldLayoutId id="214749362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regex.asp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SNOBO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raping" TargetMode="External"/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482C2-3A93-354C-9656-943A8BBF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Encodings/Character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6C57-EA52-B947-8B55-4CCFFB3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80392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 Usage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B5A65-C87B-434C-AD9F-AB67CAEE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50"/>
            <a:ext cx="7551879" cy="3757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E5F41-5C19-C744-82B0-D9FCD079AF09}"/>
              </a:ext>
            </a:extLst>
          </p:cNvPr>
          <p:cNvSpPr/>
          <p:nvPr/>
        </p:nvSpPr>
        <p:spPr>
          <a:xfrm>
            <a:off x="609600" y="4304916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https://www.w3.org/International/questions/</a:t>
            </a:r>
            <a:r>
              <a:rPr lang="en-US" dirty="0" err="1"/>
              <a:t>qa</a:t>
            </a:r>
            <a:r>
              <a:rPr lang="en-US" dirty="0"/>
              <a:t>-who-uses-</a:t>
            </a:r>
            <a:r>
              <a:rPr lang="en-US" dirty="0" err="1"/>
              <a:t>unicode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7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7A99C-297B-884F-AB1B-4A2DCD8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915400" cy="4114800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b="1" dirty="0"/>
              <a:t>Job</a:t>
            </a:r>
            <a:r>
              <a:rPr lang="en-US" sz="1800" dirty="0"/>
              <a:t> column entry: “</a:t>
            </a:r>
            <a:r>
              <a:rPr lang="en-US" sz="1800" dirty="0" err="1"/>
              <a:t>Professor†of†Transfiguration</a:t>
            </a:r>
            <a:r>
              <a:rPr lang="en-US" sz="1800" dirty="0"/>
              <a:t>†| Head of Gryffindor”</a:t>
            </a:r>
          </a:p>
          <a:p>
            <a:r>
              <a:rPr lang="en-US" sz="1800" dirty="0"/>
              <a:t>There are two odd characters: “†” and “|”</a:t>
            </a:r>
          </a:p>
          <a:p>
            <a:r>
              <a:rPr lang="en-US" sz="1800" dirty="0"/>
              <a:t>How should I correct/interpret the strings? My interpretation is:</a:t>
            </a:r>
          </a:p>
          <a:p>
            <a:pPr lvl="1"/>
            <a:r>
              <a:rPr lang="en-US" sz="1600" dirty="0"/>
              <a:t>Replace “†” with “ “.</a:t>
            </a:r>
          </a:p>
          <a:p>
            <a:pPr lvl="1"/>
            <a:r>
              <a:rPr lang="en-US" sz="1600" dirty="0"/>
              <a:t>The “|” means that the person has two jobs:</a:t>
            </a:r>
          </a:p>
          <a:p>
            <a:pPr lvl="2"/>
            <a:r>
              <a:rPr lang="en-US" sz="1400" dirty="0"/>
              <a:t>Professor of Transfiguration</a:t>
            </a:r>
          </a:p>
          <a:p>
            <a:pPr lvl="2"/>
            <a:r>
              <a:rPr lang="en-US" sz="1400" dirty="0"/>
              <a:t>Head of Gryffindor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Job</a:t>
            </a:r>
            <a:r>
              <a:rPr lang="en-US" sz="1600" dirty="0"/>
              <a:t> column is a </a:t>
            </a:r>
            <a:r>
              <a:rPr lang="en-US" sz="1600" b="1" dirty="0"/>
              <a:t>multivalued</a:t>
            </a:r>
            <a:r>
              <a:rPr lang="en-US" sz="1600" dirty="0"/>
              <a:t> attribute.</a:t>
            </a:r>
          </a:p>
          <a:p>
            <a:pPr lvl="1"/>
            <a:r>
              <a:rPr lang="en-US" sz="1600" dirty="0"/>
              <a:t>The character “|” indicates that a text string is one string containing multiple values for an attribute.</a:t>
            </a:r>
          </a:p>
          <a:p>
            <a:r>
              <a:rPr lang="en-US" sz="1800" dirty="0"/>
              <a:t>Can I always replace non-|, odd characters with “  “?</a:t>
            </a:r>
          </a:p>
          <a:p>
            <a:pPr lvl="1"/>
            <a:r>
              <a:rPr lang="en-US" sz="1600" dirty="0"/>
              <a:t>‘</a:t>
            </a:r>
            <a:r>
              <a:rPr lang="el-GR" sz="1600" dirty="0"/>
              <a:t>9Ω" </a:t>
            </a:r>
            <a:r>
              <a:rPr lang="en-US" sz="1600" dirty="0"/>
              <a:t>Fir dragon heartstring’ and ‘9º" Chestnut dragon heartstring’ would wind up having an extra space. I want 9”, not 9 “.</a:t>
            </a:r>
          </a:p>
          <a:p>
            <a:pPr lvl="1"/>
            <a:r>
              <a:rPr lang="en-US" sz="1600" dirty="0"/>
              <a:t>The cleanup is getting complicated.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BDE0C-C02A-0946-80AB-29E10E2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... ...</a:t>
            </a:r>
          </a:p>
        </p:txBody>
      </p:sp>
    </p:spTree>
    <p:extLst>
      <p:ext uri="{BB962C8B-B14F-4D97-AF65-F5344CB8AC3E}">
        <p14:creationId xmlns:p14="http://schemas.microsoft.com/office/powerpoint/2010/main" val="119714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1CDF9-3459-0A44-8161-3A642F7DC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this dataset, I can use a set of rules for data clean up:</a:t>
            </a:r>
          </a:p>
          <a:p>
            <a:pPr lvl="1"/>
            <a:r>
              <a:rPr lang="en-US" sz="1600" dirty="0"/>
              <a:t>Two characters separated by † maps to two characters separated by “ “ (space).</a:t>
            </a:r>
          </a:p>
          <a:p>
            <a:pPr lvl="1"/>
            <a:r>
              <a:rPr lang="en-US" sz="1600" dirty="0"/>
              <a:t>A number and “ separated by an odd character maps the the number and “</a:t>
            </a:r>
          </a:p>
          <a:p>
            <a:pPr lvl="1"/>
            <a:r>
              <a:rPr lang="en-US" sz="1600" dirty="0"/>
              <a:t>Strings of the form s1 | s2 | s3 maps to [s1, s2, s3]</a:t>
            </a:r>
          </a:p>
          <a:p>
            <a:pPr lvl="1"/>
            <a:r>
              <a:rPr lang="en-US" sz="1600" dirty="0"/>
              <a:t>etc.</a:t>
            </a:r>
          </a:p>
          <a:p>
            <a:r>
              <a:rPr lang="en-US" sz="1800" dirty="0"/>
              <a:t>Well, I could write a custom function for each rule,</a:t>
            </a:r>
          </a:p>
          <a:p>
            <a:pPr lvl="1"/>
            <a:r>
              <a:rPr lang="en-US" sz="1600" dirty="0"/>
              <a:t>But what happens when I find I need other rules.</a:t>
            </a:r>
          </a:p>
          <a:p>
            <a:pPr lvl="1"/>
            <a:r>
              <a:rPr lang="en-US" sz="1600" dirty="0"/>
              <a:t>It would be nice if there were some kind of tools that helps.</a:t>
            </a:r>
          </a:p>
          <a:p>
            <a:r>
              <a:rPr lang="en-US" sz="1800" dirty="0"/>
              <a:t>A </a:t>
            </a:r>
            <a:r>
              <a:rPr lang="en-US" sz="1800" b="1" dirty="0"/>
              <a:t>regular expression </a:t>
            </a:r>
            <a:r>
              <a:rPr lang="en-US" sz="1800" dirty="0"/>
              <a:t>is a sequence of characters that define a search pattern. Usually, such patterns are used by string-searching algorithms for "find" or "find and replace" operations on strings, or for input validation. It is a technique developed in theoretical computer science and formal language theory.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Regular_expression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7C2AC-C40E-CE4C-BCEF-A815956D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Cleanup is Rule-Based</a:t>
            </a:r>
          </a:p>
        </p:txBody>
      </p:sp>
    </p:spTree>
    <p:extLst>
      <p:ext uri="{BB962C8B-B14F-4D97-AF65-F5344CB8AC3E}">
        <p14:creationId xmlns:p14="http://schemas.microsoft.com/office/powerpoint/2010/main" val="381253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3DE15-E902-8E4D-9729-5E8452A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How about strings of the form s1 | s2 | s3 maps to [s1, s2, s3].</a:t>
            </a:r>
            <a:br>
              <a:rPr lang="en-US" sz="1800" dirty="0"/>
            </a:br>
            <a:r>
              <a:rPr lang="en-US" sz="1800" dirty="0"/>
              <a:t>Is this cool?</a:t>
            </a:r>
          </a:p>
          <a:p>
            <a:r>
              <a:rPr lang="en-US" sz="1800" dirty="0"/>
              <a:t>All the data entity sets we have seen have had simple types/value attributes.</a:t>
            </a:r>
            <a:br>
              <a:rPr lang="en-US" sz="1800" dirty="0"/>
            </a:br>
            <a:r>
              <a:rPr lang="en-US" sz="1800" b="1" dirty="0"/>
              <a:t>Depends on the database model, e.g. relational, document, 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3189-D100-D349-8D34-4EB5616C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pic>
        <p:nvPicPr>
          <p:cNvPr id="4" name="Picture 37" descr="1">
            <a:extLst>
              <a:ext uri="{FF2B5EF4-FFF2-40B4-BE49-F238E27FC236}">
                <a16:creationId xmlns:a16="http://schemas.microsoft.com/office/drawing/2014/main" id="{D637CD05-15B5-0A4C-8445-0DD42A7E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16604" y="1956566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2463-112C-9645-B0C5-9A283AF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52" y="1797050"/>
            <a:ext cx="374923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C6526-CC4A-AB4F-89BC-AAFADCC9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943350"/>
            <a:ext cx="88392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Database and data science classes </a:t>
            </a:r>
            <a:r>
              <a:rPr lang="en-US" sz="1800" b="1" dirty="0"/>
              <a:t>love to teach the fun stuff</a:t>
            </a:r>
            <a:br>
              <a:rPr lang="en-US" sz="1800" b="1" dirty="0"/>
            </a:br>
            <a:r>
              <a:rPr lang="en-US" sz="1800" dirty="0"/>
              <a:t>queries, data modeling, machine learning,  spooky math, algorithms, ... ...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11E0-A878-B742-9180-10B8346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3350"/>
            <a:ext cx="5110748" cy="3413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44824-695F-124A-B01B-4BA8458F5D8B}"/>
              </a:ext>
            </a:extLst>
          </p:cNvPr>
          <p:cNvSpPr/>
          <p:nvPr/>
        </p:nvSpPr>
        <p:spPr>
          <a:xfrm>
            <a:off x="4343400" y="316595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blog.amplitude.com</a:t>
            </a:r>
            <a:r>
              <a:rPr lang="en-US" sz="1600" dirty="0">
                <a:solidFill>
                  <a:schemeClr val="bg1"/>
                </a:solidFill>
              </a:rPr>
              <a:t>/big-data-cleanup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3CC9-BB12-9C4D-AA8A-31B26427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471215"/>
            <a:ext cx="332717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6A9D-EE68-A445-A356-3D3ADC8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3728266" cy="354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94F9B-F409-504E-BC8F-A162C9C3816D}"/>
              </a:ext>
            </a:extLst>
          </p:cNvPr>
          <p:cNvSpPr txBox="1"/>
          <p:nvPr/>
        </p:nvSpPr>
        <p:spPr>
          <a:xfrm>
            <a:off x="1941406" y="558387"/>
            <a:ext cx="128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Recommended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Syllabus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52E1F-620C-134A-9FCA-30A65AC3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21" y="57150"/>
            <a:ext cx="5110748" cy="341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ECB8-17ED-954D-A417-864BAD5CA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19" y="2136953"/>
            <a:ext cx="2387162" cy="2492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92A6F-43E3-494C-91C7-3E3E9EA7AE6B}"/>
              </a:ext>
            </a:extLst>
          </p:cNvPr>
          <p:cNvCxnSpPr/>
          <p:nvPr/>
        </p:nvCxnSpPr>
        <p:spPr>
          <a:xfrm>
            <a:off x="609600" y="3470970"/>
            <a:ext cx="2209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0392FD-D792-3440-BAAD-BDCAB7E77445}"/>
              </a:ext>
            </a:extLst>
          </p:cNvPr>
          <p:cNvSpPr txBox="1"/>
          <p:nvPr/>
        </p:nvSpPr>
        <p:spPr>
          <a:xfrm>
            <a:off x="5867400" y="3537929"/>
            <a:ext cx="272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 place more emphasis on data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cleansing and refactoring than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other sections of W4111.</a:t>
            </a:r>
          </a:p>
        </p:txBody>
      </p:sp>
    </p:spTree>
    <p:extLst>
      <p:ext uri="{BB962C8B-B14F-4D97-AF65-F5344CB8AC3E}">
        <p14:creationId xmlns:p14="http://schemas.microsoft.com/office/powerpoint/2010/main" val="107851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69439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0B58-78B3-9A4B-9242-792CC186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What are these regular expressions </a:t>
            </a:r>
            <a:r>
              <a:rPr lang="en-US" sz="1600" dirty="0" err="1"/>
              <a:t>whereout</a:t>
            </a:r>
            <a:r>
              <a:rPr lang="en-US" sz="1600" dirty="0"/>
              <a:t> you speak?</a:t>
            </a:r>
          </a:p>
          <a:p>
            <a:r>
              <a:rPr lang="en-US" sz="1600" dirty="0"/>
              <a:t>Many environments come with regular expressions functions for searching and transforming strings.</a:t>
            </a:r>
          </a:p>
          <a:p>
            <a:pPr lvl="1"/>
            <a:r>
              <a:rPr lang="en-US" sz="1400" dirty="0"/>
              <a:t>Python: Lib/</a:t>
            </a:r>
            <a:r>
              <a:rPr lang="en-US" sz="1400" dirty="0" err="1"/>
              <a:t>re.py</a:t>
            </a:r>
            <a:r>
              <a:rPr lang="en-US" sz="1400" dirty="0"/>
              <a:t> (</a:t>
            </a:r>
            <a:r>
              <a:rPr lang="en-US" sz="1400" dirty="0">
                <a:hlinkClick r:id="rId2"/>
              </a:rPr>
              <a:t>https://docs.python.org/3/library/re.html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Java: </a:t>
            </a:r>
            <a:r>
              <a:rPr lang="en-US" sz="1400" dirty="0" err="1"/>
              <a:t>java.util.regex</a:t>
            </a:r>
            <a:r>
              <a:rPr lang="en-US" sz="1400" dirty="0"/>
              <a:t> (</a:t>
            </a:r>
            <a:r>
              <a:rPr lang="en-US" sz="1400" dirty="0">
                <a:hlinkClick r:id="rId3"/>
              </a:rPr>
              <a:t>https://www.w3schools.com/java/java_regex.asp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"SNOBOL ("</a:t>
            </a:r>
            <a:r>
              <a:rPr lang="en-US" sz="1400" dirty="0" err="1"/>
              <a:t>StriNg</a:t>
            </a:r>
            <a:r>
              <a:rPr lang="en-US" sz="1400" dirty="0"/>
              <a:t> Oriented and </a:t>
            </a:r>
            <a:r>
              <a:rPr lang="en-US" sz="1400" dirty="0" err="1"/>
              <a:t>symBOlic</a:t>
            </a:r>
            <a:r>
              <a:rPr lang="en-US" sz="1400" dirty="0"/>
              <a:t> Language") is a series of programming languages ... ... having patterns as a first-class data type.”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https://en.wikipedia.org/wiki/SNOBOL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Most SQL databases have some from of regular</a:t>
            </a:r>
            <a:br>
              <a:rPr lang="en-US" sz="1400" dirty="0"/>
            </a:br>
            <a:r>
              <a:rPr lang="en-US" sz="1400" dirty="0"/>
              <a:t>expression library, but the libraries differ from</a:t>
            </a:r>
            <a:br>
              <a:rPr lang="en-US" sz="1400" dirty="0"/>
            </a:br>
            <a:r>
              <a:rPr lang="en-US" sz="1400" dirty="0"/>
              <a:t>product to product.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DC0DC-77EA-AD47-B00A-C7F85AC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 We Leave ... 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43302-288B-2244-BCC2-D38C605F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897879"/>
            <a:ext cx="3949521" cy="19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9AF2-A688-1B47-B24F-070F5BDD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25" y="3877726"/>
            <a:ext cx="3839604" cy="79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F1CB8-DDAE-8F4F-81EA-1832909C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8" y="3296723"/>
            <a:ext cx="1346539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8C60A-654D-AF4B-BFB8-D56DC1E8F4BE}"/>
              </a:ext>
            </a:extLst>
          </p:cNvPr>
          <p:cNvSpPr txBox="1"/>
          <p:nvPr/>
        </p:nvSpPr>
        <p:spPr>
          <a:xfrm>
            <a:off x="2395454" y="3092698"/>
            <a:ext cx="2405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was FYI.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core part of W4111.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play with it a little.</a:t>
            </a:r>
          </a:p>
        </p:txBody>
      </p:sp>
    </p:spTree>
    <p:extLst>
      <p:ext uri="{BB962C8B-B14F-4D97-AF65-F5344CB8AC3E}">
        <p14:creationId xmlns:p14="http://schemas.microsoft.com/office/powerpoint/2010/main" val="192639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Model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E1CD98-D0D8-2640-A44B-9DB439B86A65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7679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35325" y="905114"/>
            <a:ext cx="5943410" cy="1118186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3880701" y="1762861"/>
            <a:ext cx="367831" cy="42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3935297" y="1532028"/>
            <a:ext cx="6399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3200400" y="1762860"/>
            <a:ext cx="816138" cy="42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04800" y="2190750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4569403" y="2390138"/>
            <a:ext cx="4732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4275534" y="2521712"/>
            <a:ext cx="296466" cy="160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4243336" y="2587822"/>
            <a:ext cx="367832" cy="3033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09" y="683886"/>
            <a:ext cx="678943" cy="6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2968" y="1440470"/>
            <a:ext cx="1040671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8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Ted Codd</a:t>
            </a:r>
            <a:br>
              <a:rPr kumimoji="0" lang="en-IN" sz="78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IN" sz="7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Turing Award 1981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9FCB3E1-2F90-B548-A77E-72B1875BF2D4}"/>
              </a:ext>
            </a:extLst>
          </p:cNvPr>
          <p:cNvSpPr txBox="1">
            <a:spLocks/>
          </p:cNvSpPr>
          <p:nvPr/>
        </p:nvSpPr>
        <p:spPr bwMode="auto">
          <a:xfrm>
            <a:off x="5042608" y="1860983"/>
            <a:ext cx="3720391" cy="304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57213" indent="-21431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1438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85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071563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3287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16716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0145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3574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7003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The “relation” is the “table.”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In my big space of pieces of data.</a:t>
            </a:r>
            <a:b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</a:br>
            <a:r>
              <a:rPr kumimoji="1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ID, name, </a:t>
            </a:r>
            <a:r>
              <a:rPr kumimoji="1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1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, salary</a:t>
            </a: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 are</a:t>
            </a:r>
            <a:b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</a:b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somehow related.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This causes confusion, because the ER and other models use “relation” to mean something else.</a:t>
            </a:r>
          </a:p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Core concepts: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Relation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Tuple (Row)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Column (Attribute)</a:t>
            </a:r>
          </a:p>
        </p:txBody>
      </p:sp>
    </p:spTree>
    <p:extLst>
      <p:ext uri="{BB962C8B-B14F-4D97-AF65-F5344CB8AC3E}">
        <p14:creationId xmlns:p14="http://schemas.microsoft.com/office/powerpoint/2010/main" val="327812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79" y="1445419"/>
            <a:ext cx="396835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6395494" y="1000126"/>
            <a:ext cx="11464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3571876" y="1153716"/>
            <a:ext cx="2917031" cy="283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4599385" y="1194197"/>
            <a:ext cx="1918097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5507831" y="1173957"/>
            <a:ext cx="990600" cy="270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6357553" y="1891904"/>
            <a:ext cx="8675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6199585" y="1865710"/>
            <a:ext cx="277415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6190060" y="2030016"/>
            <a:ext cx="277415" cy="83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6181725" y="2038350"/>
            <a:ext cx="294085" cy="234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6190060" y="2045494"/>
            <a:ext cx="285750" cy="416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31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4400"/>
            <a:ext cx="5742419" cy="3172968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8BEE0-7DE4-3944-9F5D-1BB266CA126B}"/>
              </a:ext>
            </a:extLst>
          </p:cNvPr>
          <p:cNvSpPr txBox="1"/>
          <p:nvPr/>
        </p:nvSpPr>
        <p:spPr>
          <a:xfrm>
            <a:off x="363199" y="2800350"/>
            <a:ext cx="7069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Atomic and use of Null is important?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explain the importance of atomic attributes and null in examples.</a:t>
            </a:r>
          </a:p>
        </p:txBody>
      </p:sp>
    </p:spTree>
    <p:extLst>
      <p:ext uri="{BB962C8B-B14F-4D97-AF65-F5344CB8AC3E}">
        <p14:creationId xmlns:p14="http://schemas.microsoft.com/office/powerpoint/2010/main" val="74254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4400"/>
            <a:ext cx="5715785" cy="786384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65" y="1804718"/>
            <a:ext cx="3342131" cy="252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89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6723"/>
            <a:ext cx="5695811" cy="1541573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96" y="2440830"/>
            <a:ext cx="2733721" cy="206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64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405252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02332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CF27A7-1115-3547-878E-3FD09640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r>
              <a:rPr lang="en-US" dirty="0"/>
              <a:t>Keys:</a:t>
            </a:r>
          </a:p>
          <a:p>
            <a:pPr lvl="1"/>
            <a:r>
              <a:rPr lang="en-US" dirty="0"/>
              <a:t>Will be baffling. It takes time and experience to understand/appreciate.</a:t>
            </a:r>
          </a:p>
          <a:p>
            <a:pPr lvl="1"/>
            <a:r>
              <a:rPr lang="en-US" dirty="0"/>
              <a:t>There are many, many types of keys with formal definitions.</a:t>
            </a:r>
          </a:p>
          <a:p>
            <a:pPr lvl="1"/>
            <a:r>
              <a:rPr lang="en-US" dirty="0"/>
              <a:t>I explain the formality but focus on the concepts and applications.</a:t>
            </a:r>
          </a:p>
          <a:p>
            <a:pPr lvl="1"/>
            <a:endParaRPr lang="en-US" dirty="0"/>
          </a:p>
          <a:p>
            <a:r>
              <a:rPr lang="en-US" dirty="0"/>
              <a:t>No one uses the formal, relational model. So, why do we study it?</a:t>
            </a:r>
          </a:p>
          <a:p>
            <a:pPr lvl="1"/>
            <a:r>
              <a:rPr lang="en-US" dirty="0"/>
              <a:t>Is very helpful when understanding concepts that we cover later in the course,</a:t>
            </a:r>
            <a:br>
              <a:rPr lang="en-US" dirty="0"/>
            </a:br>
            <a:r>
              <a:rPr lang="en-US" dirty="0"/>
              <a:t>especially query optimization and processing.</a:t>
            </a:r>
          </a:p>
          <a:p>
            <a:pPr lvl="1"/>
            <a:r>
              <a:rPr lang="en-US" dirty="0"/>
              <a:t>There are many realizations of the model and algebra, and understanding the foundation helps with understanding language/engine capabilities.</a:t>
            </a:r>
          </a:p>
          <a:p>
            <a:pPr lvl="1"/>
            <a:r>
              <a:rPr lang="en-US" dirty="0"/>
              <a:t>The model has helped with innovating new approaches, and you may</a:t>
            </a:r>
            <a:br>
              <a:rPr lang="en-US" dirty="0"/>
            </a:br>
            <a:r>
              <a:rPr lang="en-US" dirty="0"/>
              <a:t>innovate in data and query models in your future.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797D0-FA78-6F4D-9AE1-283A142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4234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Relational Algebra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69052" cy="2666285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CDB52-3317-1B4A-9F10-0D3F41B24069}"/>
              </a:ext>
            </a:extLst>
          </p:cNvPr>
          <p:cNvSpPr txBox="1"/>
          <p:nvPr/>
        </p:nvSpPr>
        <p:spPr>
          <a:xfrm>
            <a:off x="457200" y="3562350"/>
            <a:ext cx="848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sometimes see other operator, e.g.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 Assignment.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Relational algebra focuses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retrieve.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 You can sort of do Create, Update, Delete.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The SQL Language, which we will see, extends relational algebra.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13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63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7436" y="645065"/>
            <a:ext cx="5709128" cy="2512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486150"/>
            <a:ext cx="3175691" cy="66232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0D932D-BD07-384D-9A4B-FCBC7BB7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37" y="2876550"/>
            <a:ext cx="2287087" cy="20129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A9BDB24-939B-F240-AF1E-EE82805D34B2}"/>
              </a:ext>
            </a:extLst>
          </p:cNvPr>
          <p:cNvSpPr/>
          <p:nvPr/>
        </p:nvSpPr>
        <p:spPr bwMode="auto">
          <a:xfrm>
            <a:off x="2828024" y="3486150"/>
            <a:ext cx="2810776" cy="609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90EE5-3CFF-3446-8D50-EC6A7C7139B9}"/>
              </a:ext>
            </a:extLst>
          </p:cNvPr>
          <p:cNvSpPr/>
          <p:nvPr/>
        </p:nvSpPr>
        <p:spPr>
          <a:xfrm>
            <a:off x="2667000" y="3175034"/>
            <a:ext cx="28391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1425" i="1" baseline="-2500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0373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4155"/>
            <a:ext cx="5742419" cy="360811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ja-JP" sz="6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425" i="1" dirty="0">
                <a:sym typeface="Symbol" panose="05050102010706020507" pitchFamily="18" charset="2"/>
              </a:rPr>
              <a:t> 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2488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4" cy="36576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2443163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2443163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2443163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2443163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366728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925122" cy="1258109"/>
          </a:xfrm>
        </p:spPr>
        <p:txBody>
          <a:bodyPr/>
          <a:lstStyle/>
          <a:p>
            <a:pPr>
              <a:tabLst>
                <a:tab pos="2443163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190750"/>
            <a:ext cx="1957102" cy="2422356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483A1D-577A-D146-9BB7-7A5FEFE73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47786"/>
            <a:ext cx="3080385" cy="2489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93C7A24-EB54-9E47-A07E-88657F75F8D1}"/>
              </a:ext>
            </a:extLst>
          </p:cNvPr>
          <p:cNvSpPr/>
          <p:nvPr/>
        </p:nvSpPr>
        <p:spPr bwMode="auto">
          <a:xfrm>
            <a:off x="3429000" y="3076957"/>
            <a:ext cx="2810776" cy="609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979034-D2F2-564F-ABA1-F2D6037D34C5}"/>
              </a:ext>
            </a:extLst>
          </p:cNvPr>
          <p:cNvSpPr/>
          <p:nvPr/>
        </p:nvSpPr>
        <p:spPr>
          <a:xfrm>
            <a:off x="3544264" y="2589121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443163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8070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5694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Does have the sample data from the textbook.</a:t>
            </a:r>
          </a:p>
          <a:p>
            <a:pPr lvl="1"/>
            <a:r>
              <a:rPr lang="en-US" dirty="0"/>
              <a:t>You can also upload new data. (Show how and example)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/>
              <a:t>title='Computer Science Department' ∨ title='Accounting Division' (departments)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last_name</a:t>
            </a:r>
            <a:r>
              <a:rPr lang="en-US" dirty="0"/>
              <a:t>, email (faculty)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last_name</a:t>
            </a:r>
            <a:r>
              <a:rPr lang="en-US" dirty="0"/>
              <a:t>, email (</a:t>
            </a:r>
            <a:br>
              <a:rPr lang="en-US" dirty="0"/>
            </a:br>
            <a:r>
              <a:rPr lang="en-US" dirty="0"/>
              <a:t>		</a:t>
            </a:r>
            <a:r>
              <a:rPr lang="el-GR" dirty="0"/>
              <a:t>σ </a:t>
            </a:r>
            <a:r>
              <a:rPr lang="en-US" dirty="0" err="1"/>
              <a:t>department_id</a:t>
            </a:r>
            <a:r>
              <a:rPr lang="en-US" dirty="0"/>
              <a:t>=165 ∨ </a:t>
            </a:r>
            <a:r>
              <a:rPr lang="en-US" dirty="0" err="1"/>
              <a:t>department_id</a:t>
            </a:r>
            <a:r>
              <a:rPr lang="en-US" dirty="0"/>
              <a:t>=1010 (faculty)</a:t>
            </a:r>
            <a:br>
              <a:rPr lang="en-US" dirty="0"/>
            </a:br>
            <a:r>
              <a:rPr lang="en-US" dirty="0"/>
              <a:t>	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137437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Sample Problem: Harry Potter Characters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Task #1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7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D9DB3-36C9-7B47-8C21-C262C19B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584916"/>
            <a:ext cx="396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15 columns: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Name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Gender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Job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House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Wand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Patronus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Species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Blood status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Hair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Eye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Loyalty</a:t>
            </a: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Skills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Death</a:t>
            </a:r>
            <a:endParaRPr lang="en-US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3E5D2-C475-784B-8162-19B2E32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</a:t>
            </a:r>
            <a:r>
              <a:rPr lang="en-US" dirty="0" err="1"/>
              <a:t>Characters.csv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D5F1-816A-874D-92B1-DED9B8EB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8672"/>
            <a:ext cx="4793559" cy="39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F8E5-88B7-F447-B935-0B125D7A0089}"/>
              </a:ext>
            </a:extLst>
          </p:cNvPr>
          <p:cNvSpPr txBox="1"/>
          <p:nvPr/>
        </p:nvSpPr>
        <p:spPr>
          <a:xfrm>
            <a:off x="6066459" y="1008339"/>
            <a:ext cx="300992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columns are separated by ‘;’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Despite being “Comma”</a:t>
            </a:r>
            <a:br>
              <a:rPr lang="en-US" sz="1400" dirty="0"/>
            </a:br>
            <a:r>
              <a:rPr lang="en-US" sz="1400" dirty="0"/>
              <a:t>Separated Values, other</a:t>
            </a:r>
            <a:br>
              <a:rPr lang="en-US" sz="1400" dirty="0"/>
            </a:br>
            <a:r>
              <a:rPr lang="en-US" sz="1400" dirty="0"/>
              <a:t>separators are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using </a:t>
            </a:r>
            <a:r>
              <a:rPr lang="en-US" sz="1400" dirty="0" err="1"/>
              <a:t>DataGrip</a:t>
            </a:r>
            <a:r>
              <a:rPr lang="en-US" sz="1400" dirty="0"/>
              <a:t> into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data load tool.</a:t>
            </a:r>
          </a:p>
        </p:txBody>
      </p:sp>
    </p:spTree>
    <p:extLst>
      <p:ext uri="{BB962C8B-B14F-4D97-AF65-F5344CB8AC3E}">
        <p14:creationId xmlns:p14="http://schemas.microsoft.com/office/powerpoint/2010/main" val="446470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Today’s Task #1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did the set up and provided the tools,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did not do the task.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cover in a recitation.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2: ER, Relational, SQL (II) 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7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17005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EC190-3FB4-5E42-A40C-D520E309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Look at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4579-F3D4-2C47-8172-E0388ECBEE6A}"/>
              </a:ext>
            </a:extLst>
          </p:cNvPr>
          <p:cNvSpPr txBox="1"/>
          <p:nvPr/>
        </p:nvSpPr>
        <p:spPr>
          <a:xfrm>
            <a:off x="457200" y="481077"/>
            <a:ext cx="44674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There are some weird characters, no pun intended.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9º" Chestnut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Dumbledore's Army |Hogwarts School of Witchcraft and Wizardry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EDE4-5305-3349-988D-98AA4ABF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038"/>
            <a:ext cx="7004254" cy="297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5B4B-E097-0F49-838D-1B3322934484}"/>
              </a:ext>
            </a:extLst>
          </p:cNvPr>
          <p:cNvSpPr txBox="1"/>
          <p:nvPr/>
        </p:nvSpPr>
        <p:spPr>
          <a:xfrm>
            <a:off x="5562600" y="590550"/>
            <a:ext cx="171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did this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238917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0696D-CFD8-0448-925A-AE7BFA35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4" y="514350"/>
            <a:ext cx="8913475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of the issues are character encoding/set issues: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“In computing, data storage, and data transmission, character encoding is used to represent a repertoire of characters by some kind of encoding system that assigns a number to each character for digital representation.”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“A character set is a collection of characters that might be used by multiple languages.” 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will be a common issue when dealing with string data that you import to build your database.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is especially true if the data comes from “data scraping”. 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“Data scraping is a technique in which a computer program extracts data from human-readable output coming from another program.”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https://en.wikipedia.org/wiki/Data_scraping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are several types of scraping: screen scraping, web scraping, ... ...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That is what happened here. The data comes from web scraping a wiki page.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034C-A9D2-9E40-ABCE-07BAAB0F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7" y="3943350"/>
            <a:ext cx="8382000" cy="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6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41965</TotalTime>
  <Words>5962</Words>
  <Application>Microsoft Macintosh PowerPoint</Application>
  <PresentationFormat>On-screen Show (16:9)</PresentationFormat>
  <Paragraphs>616</Paragraphs>
  <Slides>72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Calibri</vt:lpstr>
      <vt:lpstr>Century Gothic</vt:lpstr>
      <vt:lpstr>Helvetica</vt:lpstr>
      <vt:lpstr>Monotype Sorts</vt:lpstr>
      <vt:lpstr>Museo For Dell</vt:lpstr>
      <vt:lpstr>Symbol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PowerPoint Presentation</vt:lpstr>
      <vt:lpstr>PowerPoint Presentation</vt:lpstr>
      <vt:lpstr>PowerPoint Presentation</vt:lpstr>
      <vt:lpstr>Contents</vt:lpstr>
      <vt:lpstr>PowerPoint Presentation</vt:lpstr>
      <vt:lpstr>Harry Potter Character Information Application</vt:lpstr>
      <vt:lpstr>The Data – Characters.csv</vt:lpstr>
      <vt:lpstr>But First, Let’s Look at the Data</vt:lpstr>
      <vt:lpstr>Analysis (I)</vt:lpstr>
      <vt:lpstr>Character Encodings/Character Sets</vt:lpstr>
      <vt:lpstr>Character Set Usage over Time</vt:lpstr>
      <vt:lpstr>But, ... ...</vt:lpstr>
      <vt:lpstr>The Cleanup is Rule-Based</vt:lpstr>
      <vt:lpstr>Multivalued Attributes</vt:lpstr>
      <vt:lpstr>Data Cleansing</vt:lpstr>
      <vt:lpstr>Data Cleansing</vt:lpstr>
      <vt:lpstr>Next Steps in the Plan</vt:lpstr>
      <vt:lpstr>But, Before We Leave ... ...</vt:lpstr>
      <vt:lpstr>PowerPoint Presentation</vt:lpstr>
      <vt:lpstr>PowerPoint Presentation</vt:lpstr>
      <vt:lpstr>Relational Model</vt:lpstr>
      <vt:lpstr>Example of a Instructor  Relation</vt:lpstr>
      <vt:lpstr>Attribute</vt:lpstr>
      <vt:lpstr>Relations are Unordered</vt:lpstr>
      <vt:lpstr>Database Schema</vt:lpstr>
      <vt:lpstr>Keys</vt:lpstr>
      <vt:lpstr>Notation</vt:lpstr>
      <vt:lpstr>Observations</vt:lpstr>
      <vt:lpstr>PowerPoint Presentation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Relax Calculator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PowerPoint Presentation</vt:lpstr>
      <vt:lpstr>Harry Potter Character Information Application</vt:lpstr>
      <vt:lpstr>Next Steps in the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541</cp:revision>
  <cp:lastPrinted>2018-11-15T21:01:50Z</cp:lastPrinted>
  <dcterms:created xsi:type="dcterms:W3CDTF">2010-04-12T23:12:02Z</dcterms:created>
  <dcterms:modified xsi:type="dcterms:W3CDTF">2021-01-17T13:23:55Z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